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6" r:id="rId1"/>
  </p:sldMasterIdLst>
  <p:notesMasterIdLst>
    <p:notesMasterId r:id="rId12"/>
  </p:notesMasterIdLst>
  <p:sldIdLst>
    <p:sldId id="256" r:id="rId2"/>
    <p:sldId id="257" r:id="rId3"/>
    <p:sldId id="258" r:id="rId4"/>
    <p:sldId id="270" r:id="rId5"/>
    <p:sldId id="260" r:id="rId6"/>
    <p:sldId id="261" r:id="rId7"/>
    <p:sldId id="265" r:id="rId8"/>
    <p:sldId id="267" r:id="rId9"/>
    <p:sldId id="268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7518" autoAdjust="0"/>
  </p:normalViewPr>
  <p:slideViewPr>
    <p:cSldViewPr snapToGrid="0">
      <p:cViewPr varScale="1">
        <p:scale>
          <a:sx n="81" d="100"/>
          <a:sy n="81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B0D3F-7458-4DB9-B0F2-61E9D16609D1}" type="datetimeFigureOut">
              <a:rPr lang="en-US" smtClean="0"/>
              <a:t>20-Apr-16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ED913-2A08-440E-B5C8-5E5497327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0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 smtClean="0"/>
              <a:t>Saludar</a:t>
            </a:r>
            <a:r>
              <a:rPr lang="en-US" noProof="0" dirty="0" smtClean="0"/>
              <a:t>,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nombre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maestria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en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sistemas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inteligentes</a:t>
            </a:r>
            <a:endParaRPr lang="en-US" noProof="0" dirty="0" smtClean="0"/>
          </a:p>
          <a:p>
            <a:r>
              <a:rPr lang="en-US" noProof="0" dirty="0" smtClean="0"/>
              <a:t>Goal:</a:t>
            </a:r>
            <a:r>
              <a:rPr lang="en-US" baseline="0" noProof="0" dirty="0" smtClean="0"/>
              <a:t> </a:t>
            </a:r>
            <a:r>
              <a:rPr lang="es-ES" baseline="0" noProof="0" dirty="0" smtClean="0"/>
              <a:t>D</a:t>
            </a:r>
            <a:r>
              <a:rPr lang="es-ES" dirty="0" err="1" smtClean="0"/>
              <a:t>ar</a:t>
            </a:r>
            <a:r>
              <a:rPr lang="es-ES" dirty="0" smtClean="0"/>
              <a:t> a conocer</a:t>
            </a:r>
            <a:r>
              <a:rPr lang="es-ES" baseline="0" dirty="0" smtClean="0"/>
              <a:t> en</a:t>
            </a:r>
            <a:r>
              <a:rPr lang="es-ES" dirty="0" smtClean="0"/>
              <a:t> lo que hemos trabajado en el grupo de investigación en aplicar redes </a:t>
            </a:r>
            <a:r>
              <a:rPr lang="es-ES" dirty="0" err="1" smtClean="0"/>
              <a:t>convolucionales</a:t>
            </a:r>
            <a:r>
              <a:rPr lang="es-ES" dirty="0" smtClean="0"/>
              <a:t> a la detección de </a:t>
            </a:r>
            <a:r>
              <a:rPr lang="es-ES" dirty="0" err="1" smtClean="0"/>
              <a:t>cancer</a:t>
            </a:r>
            <a:r>
              <a:rPr lang="es-ES" dirty="0" smtClean="0"/>
              <a:t> de mama e interesarlos en </a:t>
            </a:r>
            <a:r>
              <a:rPr lang="es-ES" dirty="0" err="1" smtClean="0"/>
              <a:t>cancer</a:t>
            </a:r>
            <a:r>
              <a:rPr lang="es-ES" dirty="0" smtClean="0"/>
              <a:t> de mamá, Deep </a:t>
            </a:r>
            <a:r>
              <a:rPr lang="es-ES" dirty="0" err="1" smtClean="0"/>
              <a:t>Learning</a:t>
            </a:r>
            <a:r>
              <a:rPr lang="es-ES" dirty="0" smtClean="0"/>
              <a:t>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D913-2A08-440E-B5C8-5E54973273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02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Cancer</a:t>
            </a:r>
            <a:r>
              <a:rPr lang="es-ES" dirty="0" smtClean="0"/>
              <a:t> es un término que se usa para describir varias enfermedades distintas donde </a:t>
            </a:r>
            <a:r>
              <a:rPr lang="es-ES" dirty="0" err="1" smtClean="0"/>
              <a:t>celulas</a:t>
            </a:r>
            <a:r>
              <a:rPr lang="es-ES" dirty="0" smtClean="0"/>
              <a:t> </a:t>
            </a:r>
            <a:r>
              <a:rPr lang="es-ES" dirty="0" err="1" smtClean="0"/>
              <a:t>anomalas</a:t>
            </a:r>
            <a:r>
              <a:rPr lang="es-ES" dirty="0" smtClean="0"/>
              <a:t> se dividen sin control produciendo </a:t>
            </a:r>
            <a:r>
              <a:rPr lang="es-ES" dirty="0" err="1" smtClean="0"/>
              <a:t>tuimores</a:t>
            </a:r>
            <a:r>
              <a:rPr lang="es-ES" dirty="0" smtClean="0"/>
              <a:t> y eventualmente invadiendo tejido cercano. </a:t>
            </a:r>
            <a:r>
              <a:rPr lang="es-ES" dirty="0" err="1" smtClean="0"/>
              <a:t>Breast</a:t>
            </a:r>
            <a:r>
              <a:rPr lang="es-ES" dirty="0" smtClean="0"/>
              <a:t> </a:t>
            </a:r>
            <a:r>
              <a:rPr lang="es-ES" dirty="0" err="1" smtClean="0"/>
              <a:t>cancer</a:t>
            </a:r>
            <a:r>
              <a:rPr lang="es-ES" dirty="0" smtClean="0"/>
              <a:t> es cuando se genera en tejidos del</a:t>
            </a:r>
            <a:r>
              <a:rPr lang="es-ES" baseline="0" dirty="0" smtClean="0"/>
              <a:t> seno.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Besides skin cancer, breast cancer is one of the most commonly diagnosed cancer among American women.</a:t>
            </a:r>
            <a:r>
              <a:rPr lang="en-US" dirty="0" smtClean="0"/>
              <a:t>  Just under 30% of cancers in women are breast cancers. </a:t>
            </a:r>
          </a:p>
          <a:p>
            <a:r>
              <a:rPr lang="en-US" dirty="0" smtClean="0"/>
              <a:t>About 1 in 8 U.S., UK women will develop invasive breast cancer.</a:t>
            </a:r>
          </a:p>
          <a:p>
            <a:r>
              <a:rPr lang="en-US" dirty="0" smtClean="0"/>
              <a:t>Death</a:t>
            </a:r>
            <a:r>
              <a:rPr lang="en-US" baseline="0" dirty="0" smtClean="0"/>
              <a:t> rates </a:t>
            </a:r>
            <a:r>
              <a:rPr lang="en-US" dirty="0" smtClean="0"/>
              <a:t>higher than those for any other cancer, besides lung cancer.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D913-2A08-440E-B5C8-5E54973273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5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Mammography</a:t>
            </a:r>
            <a:r>
              <a:rPr lang="en-US" sz="1200" baseline="0" dirty="0" smtClean="0"/>
              <a:t> is the main tool to detect early breast cancer. Radiologists read them looking for  </a:t>
            </a:r>
            <a:r>
              <a:rPr lang="en-US" sz="1200" baseline="0" dirty="0" err="1" smtClean="0"/>
              <a:t>microcalcifications</a:t>
            </a:r>
            <a:r>
              <a:rPr lang="en-US" sz="1200" baseline="0" dirty="0" smtClean="0"/>
              <a:t> and masses.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focus on detecting and segmenting masses.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D913-2A08-440E-B5C8-5E54973273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4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</a:t>
            </a:r>
            <a:r>
              <a:rPr lang="en-US" noProof="0" dirty="0" smtClean="0"/>
              <a:t>al</a:t>
            </a:r>
            <a:r>
              <a:rPr lang="es-EC" baseline="0" dirty="0" smtClean="0"/>
              <a:t> </a:t>
            </a:r>
            <a:r>
              <a:rPr lang="es-EC" baseline="0" dirty="0" err="1" smtClean="0"/>
              <a:t>way</a:t>
            </a:r>
            <a:r>
              <a:rPr lang="es-EC" baseline="0" dirty="0" smtClean="0"/>
              <a:t>. </a:t>
            </a:r>
            <a:r>
              <a:rPr lang="es-EC" baseline="0" dirty="0" err="1" smtClean="0"/>
              <a:t>Image</a:t>
            </a:r>
            <a:r>
              <a:rPr lang="es-EC" baseline="0" dirty="0" smtClean="0"/>
              <a:t> </a:t>
            </a:r>
            <a:r>
              <a:rPr lang="es-EC" baseline="0" dirty="0" smtClean="0"/>
              <a:t>visión, </a:t>
            </a:r>
            <a:r>
              <a:rPr lang="es-EC" baseline="0" dirty="0" err="1" smtClean="0"/>
              <a:t>specialized</a:t>
            </a:r>
            <a:r>
              <a:rPr lang="es-EC" baseline="0" dirty="0" smtClean="0"/>
              <a:t> </a:t>
            </a:r>
            <a:r>
              <a:rPr lang="es-EC" baseline="0" dirty="0" err="1" smtClean="0"/>
              <a:t>techniques</a:t>
            </a:r>
            <a:r>
              <a:rPr lang="en-US" baseline="0" dirty="0" smtClean="0"/>
              <a:t>. </a:t>
            </a:r>
            <a:r>
              <a:rPr lang="en-US" dirty="0" smtClean="0"/>
              <a:t>Handcrafted</a:t>
            </a:r>
            <a:r>
              <a:rPr lang="en-US" baseline="0" dirty="0" smtClean="0"/>
              <a:t> features made by experts</a:t>
            </a:r>
          </a:p>
          <a:p>
            <a:r>
              <a:rPr lang="en-US" baseline="0" dirty="0" smtClean="0"/>
              <a:t>But it is hard to design this, and it takes time to maintain, and you need expertise: end-to-end, learn from data, not done by hand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D913-2A08-440E-B5C8-5E54973273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03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 err="1" smtClean="0"/>
              <a:t>We</a:t>
            </a:r>
            <a:r>
              <a:rPr lang="es-EC" dirty="0" smtClean="0"/>
              <a:t> </a:t>
            </a:r>
            <a:r>
              <a:rPr lang="es-EC" dirty="0" err="1" smtClean="0"/>
              <a:t>want</a:t>
            </a:r>
            <a:r>
              <a:rPr lang="es-EC" dirty="0" smtClean="0"/>
              <a:t> to </a:t>
            </a:r>
            <a:r>
              <a:rPr lang="es-EC" dirty="0" err="1" smtClean="0"/>
              <a:t>automatically</a:t>
            </a:r>
            <a:r>
              <a:rPr lang="es-EC" dirty="0" smtClean="0"/>
              <a:t> </a:t>
            </a:r>
            <a:r>
              <a:rPr lang="es-EC" dirty="0" err="1" smtClean="0"/>
              <a:t>segment</a:t>
            </a:r>
            <a:r>
              <a:rPr lang="es-EC" dirty="0" smtClean="0"/>
              <a:t> </a:t>
            </a:r>
            <a:r>
              <a:rPr lang="es-EC" dirty="0" err="1" smtClean="0"/>
              <a:t>mammograms</a:t>
            </a:r>
            <a:r>
              <a:rPr lang="es-EC" dirty="0" smtClean="0"/>
              <a:t>.</a:t>
            </a:r>
            <a:r>
              <a:rPr lang="es-EC" baseline="0" dirty="0" smtClean="0"/>
              <a:t> </a:t>
            </a:r>
            <a:r>
              <a:rPr lang="es-EC" baseline="0" dirty="0" err="1" smtClean="0"/>
              <a:t>Hard</a:t>
            </a:r>
            <a:r>
              <a:rPr lang="es-EC" baseline="0" dirty="0" smtClean="0"/>
              <a:t> to do </a:t>
            </a:r>
            <a:r>
              <a:rPr lang="es-EC" baseline="0" dirty="0" err="1" smtClean="0"/>
              <a:t>by</a:t>
            </a:r>
            <a:r>
              <a:rPr lang="es-EC" baseline="0" dirty="0" smtClean="0"/>
              <a:t> </a:t>
            </a:r>
            <a:r>
              <a:rPr lang="es-EC" baseline="0" dirty="0" err="1" smtClean="0"/>
              <a:t>hand</a:t>
            </a:r>
            <a:r>
              <a:rPr lang="es-EC" baseline="0" dirty="0" smtClean="0"/>
              <a:t> so </a:t>
            </a:r>
            <a:r>
              <a:rPr lang="es-EC" baseline="0" dirty="0" err="1" smtClean="0"/>
              <a:t>we</a:t>
            </a:r>
            <a:r>
              <a:rPr lang="es-EC" baseline="0" dirty="0" smtClean="0"/>
              <a:t> use machine </a:t>
            </a:r>
            <a:r>
              <a:rPr lang="es-EC" baseline="0" dirty="0" err="1" smtClean="0"/>
              <a:t>learning</a:t>
            </a:r>
            <a:r>
              <a:rPr lang="es-EC" baseline="0" dirty="0" smtClean="0"/>
              <a:t> </a:t>
            </a:r>
            <a:r>
              <a:rPr lang="es-EC" baseline="0" dirty="0" err="1" smtClean="0"/>
              <a:t>which</a:t>
            </a:r>
            <a:r>
              <a:rPr lang="es-EC" baseline="0" dirty="0" smtClean="0"/>
              <a:t> </a:t>
            </a:r>
            <a:r>
              <a:rPr lang="es-EC" baseline="0" dirty="0" err="1" smtClean="0"/>
              <a:t>makes</a:t>
            </a:r>
            <a:r>
              <a:rPr lang="es-EC" baseline="0" dirty="0" smtClean="0"/>
              <a:t> </a:t>
            </a:r>
            <a:r>
              <a:rPr lang="es-EC" baseline="0" dirty="0" err="1" smtClean="0"/>
              <a:t>the</a:t>
            </a:r>
            <a:r>
              <a:rPr lang="es-EC" baseline="0" dirty="0" smtClean="0"/>
              <a:t> </a:t>
            </a:r>
            <a:r>
              <a:rPr lang="es-EC" baseline="0" dirty="0" err="1" smtClean="0"/>
              <a:t>computer</a:t>
            </a:r>
            <a:r>
              <a:rPr lang="es-EC" baseline="0" dirty="0" smtClean="0"/>
              <a:t> </a:t>
            </a:r>
            <a:r>
              <a:rPr lang="es-EC" baseline="0" dirty="0" err="1" smtClean="0"/>
              <a:t>learn</a:t>
            </a:r>
            <a:r>
              <a:rPr lang="es-EC" baseline="0" dirty="0" smtClean="0"/>
              <a:t> </a:t>
            </a:r>
            <a:r>
              <a:rPr lang="es-EC" baseline="0" dirty="0" err="1" smtClean="0"/>
              <a:t>it</a:t>
            </a:r>
            <a:r>
              <a:rPr lang="es-EC" baseline="0" dirty="0" smtClean="0"/>
              <a:t> </a:t>
            </a:r>
            <a:r>
              <a:rPr lang="es-EC" baseline="0" dirty="0" err="1" smtClean="0"/>
              <a:t>from</a:t>
            </a:r>
            <a:r>
              <a:rPr lang="es-EC" baseline="0" dirty="0" smtClean="0"/>
              <a:t> data, </a:t>
            </a:r>
            <a:r>
              <a:rPr lang="es-EC" baseline="0" dirty="0" err="1" smtClean="0"/>
              <a:t>end</a:t>
            </a:r>
            <a:r>
              <a:rPr lang="es-EC" baseline="0" dirty="0" smtClean="0"/>
              <a:t>-to-</a:t>
            </a:r>
            <a:r>
              <a:rPr lang="es-EC" baseline="0" dirty="0" err="1" smtClean="0"/>
              <a:t>end</a:t>
            </a:r>
            <a:r>
              <a:rPr lang="es-EC" baseline="0" dirty="0" smtClean="0"/>
              <a:t> , </a:t>
            </a:r>
            <a:r>
              <a:rPr lang="es-EC" baseline="0" dirty="0" err="1" smtClean="0"/>
              <a:t>specifically</a:t>
            </a:r>
            <a:r>
              <a:rPr lang="es-EC" baseline="0" dirty="0" smtClean="0"/>
              <a:t> </a:t>
            </a:r>
            <a:r>
              <a:rPr lang="es-EC" baseline="0" dirty="0" err="1" smtClean="0"/>
              <a:t>convolutional</a:t>
            </a:r>
            <a:r>
              <a:rPr lang="es-EC" baseline="0" dirty="0" smtClean="0"/>
              <a:t> neural </a:t>
            </a:r>
            <a:r>
              <a:rPr lang="es-EC" baseline="0" dirty="0" err="1" smtClean="0"/>
              <a:t>networks</a:t>
            </a:r>
            <a:r>
              <a:rPr lang="es-EC" baseline="0" dirty="0" smtClean="0"/>
              <a:t>. </a:t>
            </a:r>
          </a:p>
          <a:p>
            <a:r>
              <a:rPr lang="es-EC" dirty="0" err="1" smtClean="0"/>
              <a:t>Not</a:t>
            </a:r>
            <a:r>
              <a:rPr lang="es-EC" baseline="0" dirty="0" smtClean="0"/>
              <a:t> </a:t>
            </a:r>
            <a:r>
              <a:rPr lang="es-EC" baseline="0" dirty="0" err="1" smtClean="0"/>
              <a:t>talk</a:t>
            </a:r>
            <a:r>
              <a:rPr lang="es-EC" baseline="0" dirty="0" smtClean="0"/>
              <a:t> </a:t>
            </a:r>
            <a:r>
              <a:rPr lang="es-EC" baseline="0" dirty="0" err="1" smtClean="0"/>
              <a:t>abouts</a:t>
            </a:r>
            <a:r>
              <a:rPr lang="es-EC" baseline="0" dirty="0" smtClean="0"/>
              <a:t> </a:t>
            </a:r>
            <a:r>
              <a:rPr lang="es-EC" baseline="0" dirty="0" err="1" smtClean="0"/>
              <a:t>specific</a:t>
            </a:r>
            <a:r>
              <a:rPr lang="es-EC" baseline="0" dirty="0" smtClean="0"/>
              <a:t>: </a:t>
            </a:r>
            <a:r>
              <a:rPr lang="es-EC" baseline="0" dirty="0" err="1" smtClean="0"/>
              <a:t>Convnets</a:t>
            </a:r>
            <a:r>
              <a:rPr lang="es-EC" baseline="0" dirty="0" smtClean="0"/>
              <a:t> </a:t>
            </a:r>
            <a:r>
              <a:rPr lang="es-EC" baseline="0" dirty="0" err="1" smtClean="0"/>
              <a:t>leanr</a:t>
            </a:r>
            <a:r>
              <a:rPr lang="es-EC" baseline="0" dirty="0" smtClean="0"/>
              <a:t> </a:t>
            </a:r>
            <a:r>
              <a:rPr lang="es-EC" baseline="0" dirty="0" err="1" smtClean="0"/>
              <a:t>filters</a:t>
            </a:r>
            <a:r>
              <a:rPr lang="es-EC" baseline="0" dirty="0" smtClean="0"/>
              <a:t>. </a:t>
            </a:r>
          </a:p>
          <a:p>
            <a:r>
              <a:rPr lang="es-EC" baseline="0" dirty="0" smtClean="0"/>
              <a:t>Point </a:t>
            </a:r>
            <a:r>
              <a:rPr lang="es-EC" baseline="0" dirty="0" err="1" smtClean="0"/>
              <a:t>similarity</a:t>
            </a:r>
            <a:r>
              <a:rPr lang="es-EC" baseline="0" dirty="0" smtClean="0"/>
              <a:t> </a:t>
            </a:r>
            <a:r>
              <a:rPr lang="es-EC" baseline="0" dirty="0" err="1" smtClean="0"/>
              <a:t>with</a:t>
            </a:r>
            <a:r>
              <a:rPr lang="es-EC" baseline="0" dirty="0" smtClean="0"/>
              <a:t> visual </a:t>
            </a:r>
            <a:r>
              <a:rPr lang="es-EC" baseline="0" dirty="0" err="1" smtClean="0"/>
              <a:t>cortex</a:t>
            </a:r>
            <a:r>
              <a:rPr lang="es-EC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D913-2A08-440E-B5C8-5E54973273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68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2012 to now they</a:t>
            </a:r>
            <a:r>
              <a:rPr lang="en-US" baseline="0" dirty="0" smtClean="0"/>
              <a:t> have been used everywhere become standard in image processing, if there is a breakthrough in computer vision, most probably is </a:t>
            </a:r>
            <a:r>
              <a:rPr lang="en-US" baseline="0" dirty="0" err="1" smtClean="0"/>
              <a:t>donde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convnets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ImageNet (super-human</a:t>
            </a:r>
            <a:r>
              <a:rPr lang="en-US" baseline="0" dirty="0" smtClean="0"/>
              <a:t> ability)</a:t>
            </a:r>
            <a:r>
              <a:rPr lang="en-US" dirty="0" smtClean="0"/>
              <a:t> </a:t>
            </a:r>
            <a:r>
              <a:rPr lang="en-US" sz="1200" dirty="0" smtClean="0"/>
              <a:t>They can be used as is for image segmentation.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D913-2A08-440E-B5C8-5E54973273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83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  <a:r>
              <a:rPr lang="en-US" dirty="0" err="1" smtClean="0"/>
              <a:t>AlphaGo</a:t>
            </a:r>
            <a:r>
              <a:rPr lang="en-US" dirty="0" smtClean="0"/>
              <a:t>, Google Photo Search, Facebook Tagging, </a:t>
            </a:r>
            <a:r>
              <a:rPr lang="en-US" dirty="0" smtClean="0"/>
              <a:t>automated </a:t>
            </a:r>
            <a:r>
              <a:rPr lang="en-US" dirty="0" smtClean="0"/>
              <a:t>captioning, Galaxy classification, Deep Dream, deep Art (</a:t>
            </a:r>
            <a:r>
              <a:rPr lang="en-US" dirty="0" err="1" smtClean="0"/>
              <a:t>einstein</a:t>
            </a:r>
            <a:r>
              <a:rPr lang="en-US" dirty="0" smtClean="0"/>
              <a:t> in van </a:t>
            </a:r>
            <a:r>
              <a:rPr lang="en-US" dirty="0" err="1" smtClean="0"/>
              <a:t>gogh</a:t>
            </a:r>
            <a:r>
              <a:rPr lang="en-US" dirty="0" smtClean="0"/>
              <a:t>, </a:t>
            </a:r>
            <a:r>
              <a:rPr lang="en-US" dirty="0" err="1" smtClean="0"/>
              <a:t>microsoft</a:t>
            </a:r>
            <a:r>
              <a:rPr lang="en-US" dirty="0" smtClean="0"/>
              <a:t> how old are </a:t>
            </a:r>
            <a:r>
              <a:rPr lang="en-US" smtClean="0"/>
              <a:t>you).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aqu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endParaRPr lang="en-US" dirty="0" smtClean="0"/>
          </a:p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D913-2A08-440E-B5C8-5E54973273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95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D913-2A08-440E-B5C8-5E54973273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68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Aplicarlo a </a:t>
            </a:r>
            <a:r>
              <a:rPr lang="es-ES" dirty="0" err="1" smtClean="0"/>
              <a:t>imagenes</a:t>
            </a:r>
            <a:r>
              <a:rPr lang="es-ES" dirty="0" smtClean="0"/>
              <a:t> de </a:t>
            </a:r>
            <a:r>
              <a:rPr lang="es-ES" dirty="0" err="1" smtClean="0"/>
              <a:t>fmri</a:t>
            </a:r>
            <a:r>
              <a:rPr lang="es-ES" dirty="0" smtClean="0"/>
              <a:t>, o aplicarlo en </a:t>
            </a:r>
            <a:r>
              <a:rPr lang="es-ES" dirty="0" err="1" smtClean="0"/>
              <a:t>buscra</a:t>
            </a:r>
            <a:r>
              <a:rPr lang="es-ES" dirty="0" smtClean="0"/>
              <a:t> una forma de </a:t>
            </a:r>
            <a:r>
              <a:rPr lang="es-ES" dirty="0" err="1" smtClean="0"/>
              <a:t>representaci</a:t>
            </a:r>
            <a:r>
              <a:rPr lang="es-ES" dirty="0" smtClean="0"/>
              <a:t> [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comun</a:t>
            </a:r>
            <a:r>
              <a:rPr lang="es-ES" dirty="0" smtClean="0"/>
              <a:t>. </a:t>
            </a:r>
          </a:p>
          <a:p>
            <a:r>
              <a:rPr lang="es-ES" dirty="0" smtClean="0"/>
              <a:t>En esto voy </a:t>
            </a:r>
            <a:r>
              <a:rPr lang="es-ES" dirty="0" err="1" smtClean="0"/>
              <a:t>atrabajar</a:t>
            </a:r>
            <a:r>
              <a:rPr lang="es-ES" dirty="0" smtClean="0"/>
              <a:t> una vez </a:t>
            </a:r>
            <a:r>
              <a:rPr lang="es-ES" dirty="0" err="1" smtClean="0"/>
              <a:t>quetermine</a:t>
            </a:r>
            <a:r>
              <a:rPr lang="es-ES" dirty="0" smtClean="0"/>
              <a:t> este proyecto y probablemente en el doctorado (aunque aun no decido).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D913-2A08-440E-B5C8-5E54973273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3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A68FDC1-A8AB-403F-BF7F-2663CCCAABC8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5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3632-06C9-4206-9267-D4A5D2DAAAB0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72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0C6C-F264-41B5-AA0E-6A1DA92CF4F5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B6F3B-B405-40F5-B201-345701941FC3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2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9EE8-6101-4C8E-9134-38F6ED02D519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1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A0B7-D81B-4920-B7B8-75B2C18F7F8B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7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42CC5-B3DD-4661-9E78-FCE080A973C4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3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7734-D9DD-47ED-961B-439740573DC2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03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F95C-3F9D-41E6-97A7-ECED5D4732A1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6322-DE6A-4C46-A9E2-D02A6B1612D9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2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0CC2224-C131-4175-B5B9-4A2E75DFFA73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15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352C2CD4-1CEE-4545-ADA0-A4F2160C0837}" type="datetime1">
              <a:rPr lang="en-US" smtClean="0"/>
              <a:t>20-Apr-16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2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ti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Detecting breast cancer with convolutional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536373"/>
            <a:ext cx="9228201" cy="1316421"/>
          </a:xfrm>
        </p:spPr>
        <p:txBody>
          <a:bodyPr/>
          <a:lstStyle/>
          <a:p>
            <a:r>
              <a:rPr lang="en-US" dirty="0" smtClean="0"/>
              <a:t>Erick Cobos Tandazo</a:t>
            </a:r>
          </a:p>
          <a:p>
            <a:r>
              <a:rPr lang="en-US" dirty="0" smtClean="0"/>
              <a:t>April 2016</a:t>
            </a:r>
          </a:p>
        </p:txBody>
      </p:sp>
    </p:spTree>
    <p:extLst>
      <p:ext uri="{BB962C8B-B14F-4D97-AF65-F5344CB8AC3E}">
        <p14:creationId xmlns:p14="http://schemas.microsoft.com/office/powerpoint/2010/main" val="87368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Thanks</a:t>
            </a:r>
            <a:r>
              <a:rPr lang="es-EC" dirty="0" smtClean="0"/>
              <a:t>!</a:t>
            </a:r>
            <a:endParaRPr lang="en-US" dirty="0"/>
          </a:p>
        </p:txBody>
      </p:sp>
      <p:pic>
        <p:nvPicPr>
          <p:cNvPr id="4098" name="Picture 2" descr="https://encrypted-tbn3.gstatic.com/images?q=tbn:ANd9GcQ2uwtEytCpn3cjaKg_LKr9sE0XHCj0ydYEpfIVTN2e4fBDMKDN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90" y="1971265"/>
            <a:ext cx="1859720" cy="260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5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breast cancer?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654" y="2291787"/>
            <a:ext cx="9549114" cy="3486078"/>
          </a:xfrm>
        </p:spPr>
        <p:txBody>
          <a:bodyPr>
            <a:normAutofit/>
          </a:bodyPr>
          <a:lstStyle/>
          <a:p>
            <a:pPr algn="just">
              <a:spcBef>
                <a:spcPts val="1800"/>
              </a:spcBef>
            </a:pPr>
            <a:r>
              <a:rPr lang="en-US" sz="2600" dirty="0" smtClean="0"/>
              <a:t>Breast cancer is the most commonly diagnosed cancer among women.</a:t>
            </a:r>
          </a:p>
          <a:p>
            <a:pPr algn="just">
              <a:spcBef>
                <a:spcPts val="1800"/>
              </a:spcBef>
            </a:pPr>
            <a:r>
              <a:rPr lang="en-US" sz="2600" dirty="0" smtClean="0"/>
              <a:t>For women, death rates are the second highest of any cancer.</a:t>
            </a:r>
          </a:p>
          <a:p>
            <a:pPr algn="just">
              <a:spcBef>
                <a:spcPts val="1800"/>
              </a:spcBef>
            </a:pPr>
            <a:r>
              <a:rPr lang="en-US" sz="2600" dirty="0" smtClean="0"/>
              <a:t>Survival rate when detected early is close to 100%</a:t>
            </a:r>
          </a:p>
          <a:p>
            <a:pPr marL="0" indent="0" algn="just">
              <a:spcBef>
                <a:spcPts val="1800"/>
              </a:spcBef>
              <a:buNone/>
            </a:pPr>
            <a:r>
              <a:rPr lang="en-US" sz="2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511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10515600" cy="1325563"/>
          </a:xfrm>
        </p:spPr>
        <p:txBody>
          <a:bodyPr/>
          <a:lstStyle/>
          <a:p>
            <a:r>
              <a:rPr lang="en-US" dirty="0" smtClean="0"/>
              <a:t>Breast cancer signs</a:t>
            </a:r>
            <a:endParaRPr lang="en-US" dirty="0"/>
          </a:p>
        </p:txBody>
      </p:sp>
      <p:pic>
        <p:nvPicPr>
          <p:cNvPr id="2056" name="Picture 8" descr="http://posterng.netkey.at/esr/viewing/index.php?module=viewimage&amp;task=&amp;mediafile_id=548259&amp;2014012314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86" y="1690687"/>
            <a:ext cx="3474877" cy="45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10" y="1774353"/>
            <a:ext cx="1585024" cy="16323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2323028" y="3227943"/>
            <a:ext cx="594912" cy="109066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http://www.breastimaging.vcu.edu/images/photos/diagnostic/wsHMmlo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198" y="1690687"/>
            <a:ext cx="2825840" cy="45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lubbockonline.com/sites/default/files/imagecache/superphoto/11-08-10%20Chou%20micro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22742" r="15518" b="31286"/>
          <a:stretch/>
        </p:blipFill>
        <p:spPr bwMode="auto">
          <a:xfrm>
            <a:off x="4974886" y="1690687"/>
            <a:ext cx="2555444" cy="209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members.tripod.com/givemewingsofhope/tumor_opacities_02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t="5705" r="4191" b="5432"/>
          <a:stretch/>
        </p:blipFill>
        <p:spPr bwMode="auto">
          <a:xfrm>
            <a:off x="4974886" y="3927752"/>
            <a:ext cx="2555444" cy="226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5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detect them?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b="47389"/>
          <a:stretch/>
        </p:blipFill>
        <p:spPr>
          <a:xfrm>
            <a:off x="463138" y="2005212"/>
            <a:ext cx="5603204" cy="2212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2" r="27860"/>
          <a:stretch/>
        </p:blipFill>
        <p:spPr>
          <a:xfrm>
            <a:off x="4648260" y="4349492"/>
            <a:ext cx="2790701" cy="2225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38" y="4417924"/>
            <a:ext cx="1757853" cy="21571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67" y="4383428"/>
            <a:ext cx="1758308" cy="2157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272" t="51103" r="-1272" b="-3713"/>
          <a:stretch/>
        </p:blipFill>
        <p:spPr>
          <a:xfrm>
            <a:off x="5982194" y="2017087"/>
            <a:ext cx="5603204" cy="22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networks</a:t>
            </a:r>
            <a:endParaRPr lang="en-US" dirty="0"/>
          </a:p>
        </p:txBody>
      </p:sp>
      <p:pic>
        <p:nvPicPr>
          <p:cNvPr id="3074" name="Picture 2" descr="http://cs231n.github.io/assets/cnn/weights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" t="17340" r="18662" b="17754"/>
          <a:stretch/>
        </p:blipFill>
        <p:spPr bwMode="auto">
          <a:xfrm>
            <a:off x="1222586" y="4535071"/>
            <a:ext cx="5261339" cy="17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_images/mylen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85" y="1800581"/>
            <a:ext cx="10211621" cy="238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20790"/>
          <a:stretch/>
        </p:blipFill>
        <p:spPr>
          <a:xfrm>
            <a:off x="7409703" y="4535071"/>
            <a:ext cx="3466481" cy="17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convolutional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676" y="2303362"/>
            <a:ext cx="9120851" cy="3472405"/>
          </a:xfrm>
        </p:spPr>
        <p:txBody>
          <a:bodyPr>
            <a:normAutofit/>
          </a:bodyPr>
          <a:lstStyle/>
          <a:p>
            <a:pPr algn="just">
              <a:spcBef>
                <a:spcPts val="1800"/>
              </a:spcBef>
            </a:pPr>
            <a:r>
              <a:rPr lang="en-US" sz="2600" dirty="0" err="1" smtClean="0"/>
              <a:t>Convnets</a:t>
            </a:r>
            <a:r>
              <a:rPr lang="en-US" sz="2600" dirty="0" smtClean="0"/>
              <a:t> have showed great results in image classification tasks.</a:t>
            </a:r>
          </a:p>
          <a:p>
            <a:pPr algn="just">
              <a:spcBef>
                <a:spcPts val="1800"/>
              </a:spcBef>
            </a:pPr>
            <a:r>
              <a:rPr lang="en-US" sz="2600" dirty="0" err="1" smtClean="0"/>
              <a:t>Convnets</a:t>
            </a:r>
            <a:r>
              <a:rPr lang="en-US" sz="2600" dirty="0"/>
              <a:t> </a:t>
            </a:r>
            <a:r>
              <a:rPr lang="en-US" sz="2600" dirty="0" smtClean="0"/>
              <a:t>learn which features are important for the classification. </a:t>
            </a:r>
          </a:p>
          <a:p>
            <a:pPr algn="just">
              <a:spcBef>
                <a:spcPts val="1800"/>
              </a:spcBef>
            </a:pPr>
            <a:r>
              <a:rPr lang="en-US" sz="2600" dirty="0" smtClean="0"/>
              <a:t>We don’t need experts to carefully handcraft and select features.</a:t>
            </a:r>
          </a:p>
          <a:p>
            <a:pPr algn="just">
              <a:spcBef>
                <a:spcPts val="1800"/>
              </a:spcBef>
            </a:pPr>
            <a:endParaRPr lang="en-US" dirty="0" smtClean="0"/>
          </a:p>
          <a:p>
            <a:pPr algn="just">
              <a:spcBef>
                <a:spcPts val="1800"/>
              </a:spcBef>
            </a:pPr>
            <a:endParaRPr lang="en-US" dirty="0" smtClean="0"/>
          </a:p>
          <a:p>
            <a:r>
              <a:rPr lang="en-US" dirty="0" smtClean="0"/>
              <a:t>Cons: Needs processing power,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Some</a:t>
            </a:r>
            <a:r>
              <a:rPr lang="es-EC" dirty="0" smtClean="0"/>
              <a:t> uses</a:t>
            </a:r>
            <a:endParaRPr lang="es-EC" dirty="0"/>
          </a:p>
        </p:txBody>
      </p:sp>
      <p:pic>
        <p:nvPicPr>
          <p:cNvPr id="2058" name="Picture 10" descr="http://www.v3.co.uk/IMG/922/339922/google-alphago-logo-540x334.png?14539918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3" b="27513"/>
          <a:stretch/>
        </p:blipFill>
        <p:spPr bwMode="auto">
          <a:xfrm>
            <a:off x="797092" y="2056266"/>
            <a:ext cx="5143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deepart-io.s3.amazonaws.com/cache/5e/06/5e06d00c0aab08becff02c48ea0eab6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2"/>
          <a:stretch/>
        </p:blipFill>
        <p:spPr bwMode="auto">
          <a:xfrm>
            <a:off x="7901370" y="2266015"/>
            <a:ext cx="2794703" cy="352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t="468" r="25462" b="50665"/>
          <a:stretch/>
        </p:blipFill>
        <p:spPr>
          <a:xfrm>
            <a:off x="797092" y="3750559"/>
            <a:ext cx="6602329" cy="24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676" y="2303362"/>
            <a:ext cx="9120851" cy="3472405"/>
          </a:xfrm>
        </p:spPr>
        <p:txBody>
          <a:bodyPr>
            <a:normAutofit/>
          </a:bodyPr>
          <a:lstStyle/>
          <a:p>
            <a:r>
              <a:rPr lang="en-US" sz="2800" dirty="0"/>
              <a:t>Literature Review</a:t>
            </a:r>
          </a:p>
          <a:p>
            <a:r>
              <a:rPr lang="en-US" sz="2800" dirty="0"/>
              <a:t>Obtain and preprocess data set</a:t>
            </a:r>
          </a:p>
          <a:p>
            <a:r>
              <a:rPr lang="en-US" sz="2800" dirty="0"/>
              <a:t>Design, implement and test a network</a:t>
            </a:r>
          </a:p>
          <a:p>
            <a:r>
              <a:rPr lang="en-US" sz="2800" dirty="0"/>
              <a:t>Prepare equipment</a:t>
            </a:r>
          </a:p>
          <a:p>
            <a:r>
              <a:rPr lang="en-US" sz="2800" dirty="0"/>
              <a:t>[In progress] Training the networks</a:t>
            </a:r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125054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676" y="2303362"/>
            <a:ext cx="9120851" cy="347240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Apply Machine Learning to your problems</a:t>
            </a:r>
          </a:p>
          <a:p>
            <a:r>
              <a:rPr lang="en-US" sz="2800" dirty="0" smtClean="0"/>
              <a:t>Solve problems in Machine Learning</a:t>
            </a:r>
          </a:p>
          <a:p>
            <a:r>
              <a:rPr lang="en-US" sz="2800" dirty="0" smtClean="0"/>
              <a:t>Explore new ideas</a:t>
            </a:r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43991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1171</TotalTime>
  <Words>532</Words>
  <Application>Microsoft Office PowerPoint</Application>
  <PresentationFormat>Widescreen</PresentationFormat>
  <Paragraphs>58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Metropolitan</vt:lpstr>
      <vt:lpstr> Detecting breast cancer with convolutional neural networks</vt:lpstr>
      <vt:lpstr>Why breast cancer?</vt:lpstr>
      <vt:lpstr>Breast cancer signs</vt:lpstr>
      <vt:lpstr>How do we detect them?</vt:lpstr>
      <vt:lpstr>Convolutional networks</vt:lpstr>
      <vt:lpstr>Why convolutional networks?</vt:lpstr>
      <vt:lpstr>Some uses</vt:lpstr>
      <vt:lpstr>Our work</vt:lpstr>
      <vt:lpstr>Collaboration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detection and diagnosis of breast cancer lesions using (deep) convolutional neural networks in digital mammographic images</dc:title>
  <dc:creator>Michael Cobos</dc:creator>
  <cp:lastModifiedBy>Erick Cobos</cp:lastModifiedBy>
  <cp:revision>61</cp:revision>
  <dcterms:created xsi:type="dcterms:W3CDTF">2015-03-24T22:20:33Z</dcterms:created>
  <dcterms:modified xsi:type="dcterms:W3CDTF">2016-04-21T09:16:50Z</dcterms:modified>
</cp:coreProperties>
</file>